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66" r:id="rId2"/>
    <p:sldId id="263" r:id="rId3"/>
    <p:sldId id="352" r:id="rId4"/>
    <p:sldId id="353" r:id="rId5"/>
    <p:sldId id="356" r:id="rId6"/>
    <p:sldId id="358" r:id="rId7"/>
    <p:sldId id="364" r:id="rId8"/>
    <p:sldId id="369" r:id="rId9"/>
    <p:sldId id="374" r:id="rId10"/>
    <p:sldId id="370" r:id="rId11"/>
    <p:sldId id="375" r:id="rId12"/>
    <p:sldId id="376" r:id="rId13"/>
    <p:sldId id="371" r:id="rId14"/>
    <p:sldId id="377" r:id="rId15"/>
    <p:sldId id="378" r:id="rId16"/>
    <p:sldId id="379" r:id="rId17"/>
    <p:sldId id="380" r:id="rId18"/>
    <p:sldId id="372" r:id="rId19"/>
    <p:sldId id="384" r:id="rId20"/>
    <p:sldId id="381" r:id="rId21"/>
    <p:sldId id="373" r:id="rId22"/>
    <p:sldId id="383" r:id="rId23"/>
    <p:sldId id="382" r:id="rId24"/>
    <p:sldId id="385" r:id="rId25"/>
    <p:sldId id="36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14" y="2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7ADA-2B9E-4BCF-91CB-7865DAFA6CCC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56D6-9350-4D8C-AB61-EB1689042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7ADA-2B9E-4BCF-91CB-7865DAFA6CCC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56D6-9350-4D8C-AB61-EB1689042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7ADA-2B9E-4BCF-91CB-7865DAFA6CCC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56D6-9350-4D8C-AB61-EB1689042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7ADA-2B9E-4BCF-91CB-7865DAFA6CCC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56D6-9350-4D8C-AB61-EB1689042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7ADA-2B9E-4BCF-91CB-7865DAFA6CCC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56D6-9350-4D8C-AB61-EB1689042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7ADA-2B9E-4BCF-91CB-7865DAFA6CCC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56D6-9350-4D8C-AB61-EB1689042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7ADA-2B9E-4BCF-91CB-7865DAFA6CCC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56D6-9350-4D8C-AB61-EB1689042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7ADA-2B9E-4BCF-91CB-7865DAFA6CCC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56D6-9350-4D8C-AB61-EB1689042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7ADA-2B9E-4BCF-91CB-7865DAFA6CCC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56D6-9350-4D8C-AB61-EB1689042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7ADA-2B9E-4BCF-91CB-7865DAFA6CCC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56D6-9350-4D8C-AB61-EB1689042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7ADA-2B9E-4BCF-91CB-7865DAFA6CCC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56D6-9350-4D8C-AB61-EB1689042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B7ADA-2B9E-4BCF-91CB-7865DAFA6CCC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D56D6-9350-4D8C-AB61-EB1689042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DEAEB0C-9643-4D55-9D47-FAC1B6E29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48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524000"/>
            <a:ext cx="3810000" cy="75501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Hebrews 4:12-16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182" y="219892"/>
            <a:ext cx="57912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Preparation for God’s Rest Part 2: The Son of God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02FF98C-D99E-445F-9152-9122F615FD05}"/>
              </a:ext>
            </a:extLst>
          </p:cNvPr>
          <p:cNvSpPr txBox="1">
            <a:spLocks/>
          </p:cNvSpPr>
          <p:nvPr/>
        </p:nvSpPr>
        <p:spPr>
          <a:xfrm>
            <a:off x="1290782" y="5347855"/>
            <a:ext cx="3810000" cy="755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February 6, 2022</a:t>
            </a:r>
          </a:p>
        </p:txBody>
      </p:sp>
    </p:spTree>
    <p:extLst>
      <p:ext uri="{BB962C8B-B14F-4D97-AF65-F5344CB8AC3E}">
        <p14:creationId xmlns:p14="http://schemas.microsoft.com/office/powerpoint/2010/main" val="2647999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5"/>
            <a:ext cx="10744200" cy="536416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4000" dirty="0">
                <a:solidFill>
                  <a:schemeClr val="bg1"/>
                </a:solidFill>
              </a:rPr>
              <a:t>IV. Our Great High Priest (4:14)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Therefore, since we have a great high priest who has passed through the heavens, Jesus the Son of God, let us hold fast our confession.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A. Believers Possess a Great High Priest (14a)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B. Jesus Passed Through the Heavens (14b)</a:t>
            </a:r>
          </a:p>
          <a:p>
            <a:pPr marL="0" indent="0" algn="just">
              <a:buNone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Ouranos – the visible heavens, the atmosphere, the sky, the starry heavens, the spiritual heavens.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125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2 Corinthians 12:2-4</a:t>
            </a:r>
            <a:endParaRPr lang="en-US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17641"/>
            <a:ext cx="10972800" cy="483076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36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2 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know a man in Christ who fourteen years ago—whether in the body I do not know, or out of the body I do not know, God knows—such a man was caught up to the third heaven </a:t>
            </a: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[</a:t>
            </a:r>
            <a:r>
              <a:rPr lang="en-US" sz="3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n-US" sz="3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uranos</a:t>
            </a: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]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 </a:t>
            </a:r>
            <a:r>
              <a:rPr lang="en-US" sz="36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3 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I know how such a man—whether in the body or apart from the body I do not know, God knows— </a:t>
            </a:r>
            <a:r>
              <a:rPr lang="en-US" sz="36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4 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was caught up into Paradise and heard inexpressible words, which a man is not permitted to speak.</a:t>
            </a:r>
            <a:endParaRPr lang="en-US" sz="3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13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Acts 11:5</a:t>
            </a:r>
            <a:endParaRPr lang="en-US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17641"/>
            <a:ext cx="10972800" cy="4830763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baseline="30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5 </a:t>
            </a: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“I was in the city of Joppa praying; and in a trance I saw a vision, an object coming down like a great sheet lowered by four corners from the sky [</a:t>
            </a:r>
            <a:r>
              <a:rPr lang="en-US" sz="3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n-US" sz="3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uranos</a:t>
            </a: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]; and it came right down to me.</a:t>
            </a:r>
          </a:p>
        </p:txBody>
      </p:sp>
    </p:spTree>
    <p:extLst>
      <p:ext uri="{BB962C8B-B14F-4D97-AF65-F5344CB8AC3E}">
        <p14:creationId xmlns:p14="http://schemas.microsoft.com/office/powerpoint/2010/main" val="2109216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5"/>
            <a:ext cx="10744200" cy="536416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4000" dirty="0">
                <a:solidFill>
                  <a:schemeClr val="bg1"/>
                </a:solidFill>
              </a:rPr>
              <a:t>IV. Our Great High Priest (4:14)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Therefore, since we have a great high priest who has passed through the heavens, Jesus the Son of God, let us hold fast our confession.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A. Believers Possess a Great High Priest (14a)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B. Jesus Passed Through the Heavens (14b)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C. Believers Seize Your Confession (14c)</a:t>
            </a:r>
          </a:p>
          <a:p>
            <a:pPr marL="0" indent="0" algn="just">
              <a:buNone/>
            </a:pPr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Kratomen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“Hold”, “To use strength”, “Seize”, “Or to retain.”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263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Ephesians 2:8-9</a:t>
            </a:r>
            <a:endParaRPr lang="en-US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17641"/>
            <a:ext cx="10972800" cy="483076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36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8 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 by grace you have been saved </a:t>
            </a:r>
            <a:r>
              <a:rPr lang="en-US" sz="36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through faith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; and that not of yourselves, </a:t>
            </a:r>
            <a:r>
              <a:rPr lang="en-US" sz="3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 is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the gift of God; </a:t>
            </a:r>
            <a:r>
              <a:rPr lang="en-US" sz="36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9 </a:t>
            </a:r>
            <a:r>
              <a:rPr lang="en-US" sz="36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 as a result of works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so that no one may boast.</a:t>
            </a:r>
            <a:endParaRPr lang="en-US" sz="3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44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Romans 8:35</a:t>
            </a:r>
            <a:endParaRPr lang="en-US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17641"/>
            <a:ext cx="10972800" cy="483076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36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35 </a:t>
            </a:r>
            <a:r>
              <a:rPr lang="en-US" sz="36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Who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will separate us from the love of Christ? Will tribulation, or distress, or persecution, or famine, or nakedness, or peril, or sword?</a:t>
            </a:r>
            <a:endParaRPr lang="en-US" sz="3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799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Ephesians 1:3-6</a:t>
            </a:r>
            <a:endParaRPr lang="en-US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17641"/>
            <a:ext cx="10972800" cy="483076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36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3 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Blessed </a:t>
            </a:r>
            <a:r>
              <a:rPr lang="en-US" sz="3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the God and Father of our Lord Jesus Christ, who has blessed us with every spiritual blessing in the heavenly </a:t>
            </a:r>
            <a:r>
              <a:rPr lang="en-US" sz="3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places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 Christ, </a:t>
            </a:r>
            <a:r>
              <a:rPr lang="en-US" sz="36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4 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just as He </a:t>
            </a:r>
            <a:r>
              <a:rPr lang="en-US" sz="36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chose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us in Him before the foundation of the world, that we would be holy and blameless before Him. In love </a:t>
            </a:r>
            <a:r>
              <a:rPr lang="en-US" sz="36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5 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 </a:t>
            </a:r>
            <a:r>
              <a:rPr lang="en-US" sz="36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predestined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us to adoption as sons through Jesus Christ to Himself, according to the kind intention of His will, </a:t>
            </a:r>
            <a:r>
              <a:rPr lang="en-US" sz="36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6 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the praise of the glory of His grace, which He freely bestowed on us in the Beloved.</a:t>
            </a:r>
            <a:endParaRPr lang="en-US" sz="3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050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1 John 2:18-20</a:t>
            </a:r>
            <a:endParaRPr lang="en-US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17641"/>
            <a:ext cx="10972800" cy="483076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36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18 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Children, it is the last hour; and just as you heard that antichrist is coming, even now many antichrists have appeared; from this we know that it is the last hour. </a:t>
            </a:r>
            <a:r>
              <a:rPr lang="en-US" sz="36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19 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 went out from us, but they were not </a:t>
            </a:r>
            <a:r>
              <a:rPr lang="en-US" sz="3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really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of us; for if they had been of us, they would have remained with us; but </a:t>
            </a:r>
            <a:r>
              <a:rPr lang="en-US" sz="3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 went out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 so that it would be shown that they all are not of us. </a:t>
            </a:r>
            <a:r>
              <a:rPr lang="en-US" sz="36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20 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But you have an anointing from the Holy One, and you all know.</a:t>
            </a:r>
            <a:endParaRPr lang="en-US" sz="3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631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5"/>
            <a:ext cx="10744200" cy="536416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4000" dirty="0">
                <a:solidFill>
                  <a:schemeClr val="bg1"/>
                </a:solidFill>
              </a:rPr>
              <a:t>V. Our Sympathetic High Priest (4:15)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we do not have a high priest who cannot sympathize with our weaknesses, but One who has been tempted in all things as </a:t>
            </a:r>
            <a:r>
              <a:rPr lang="en-US" sz="2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are, yet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without sin.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A. He Knows Our Weaknesses (15a)</a:t>
            </a:r>
          </a:p>
          <a:p>
            <a:pPr marL="0" indent="0" algn="just">
              <a:buNone/>
            </a:pPr>
            <a:endParaRPr lang="en-US" sz="9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n-US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“Not” is an absolute negative adverb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 -  “Not” but also can be “lest”, “not”, “whether”, or “also”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dirty="0" err="1">
                <a:solidFill>
                  <a:schemeClr val="bg1"/>
                </a:solidFill>
                <a:latin typeface="Roboto" panose="02000000000000000000" pitchFamily="2" charset="0"/>
              </a:rPr>
              <a:t>S</a:t>
            </a:r>
            <a:r>
              <a:rPr lang="en-US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umpatheo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“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ympathize”, “Compassion”, “Understanding”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   “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touched with the feeling of our infirmities.”</a:t>
            </a:r>
          </a:p>
          <a:p>
            <a:pPr marL="0" indent="0" algn="just">
              <a:buNone/>
            </a:pPr>
            <a:r>
              <a:rPr lang="en-US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Hemon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 us” This makes it personal to each of us.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772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5"/>
            <a:ext cx="10744200" cy="536416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4000" dirty="0">
                <a:solidFill>
                  <a:schemeClr val="bg1"/>
                </a:solidFill>
              </a:rPr>
              <a:t>V. Our Sympathetic High Priest (4:15)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we do not have a high priest who cannot sympathize with our weaknesses, but One who has been tempted in all things as </a:t>
            </a:r>
            <a:r>
              <a:rPr lang="en-US" sz="2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are, yet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without sin.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A. He Knows Our Weaknesses (15a)</a:t>
            </a:r>
          </a:p>
        </p:txBody>
      </p:sp>
    </p:spTree>
    <p:extLst>
      <p:ext uri="{BB962C8B-B14F-4D97-AF65-F5344CB8AC3E}">
        <p14:creationId xmlns:p14="http://schemas.microsoft.com/office/powerpoint/2010/main" val="1998972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Hebrews 4:12-13</a:t>
            </a:r>
            <a:endParaRPr lang="en-US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17641"/>
            <a:ext cx="10972800" cy="483076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36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12 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 the word of God is living and active and sharper than any two-edged sword, and piercing as far as the division of soul and spirit, of both joints and marrow, and able to judge the thoughts and intentions of the heart. </a:t>
            </a:r>
            <a:r>
              <a:rPr lang="en-US" sz="36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13 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there is no creature hidden from His sight, but all things are open and laid bare to the eyes of Him with whom we have to do.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Experiences of a Sympathetic High Priest</a:t>
            </a:r>
            <a:endParaRPr lang="en-US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17641"/>
            <a:ext cx="10972800" cy="4830763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Jesus knew what it was like to experience poverty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Jesus knew what it was like to experience exhaustion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Jesus knew what it was like to experience betrayal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Jesus knew what it was like to experience grief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Jesus knew what it was like to experience temptation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Jesus knew what it was like to experience suffering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Jesus knew what it was like to experience the turning   	away of God – forsaken</a:t>
            </a:r>
          </a:p>
        </p:txBody>
      </p:sp>
    </p:spTree>
    <p:extLst>
      <p:ext uri="{BB962C8B-B14F-4D97-AF65-F5344CB8AC3E}">
        <p14:creationId xmlns:p14="http://schemas.microsoft.com/office/powerpoint/2010/main" val="4271146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5"/>
            <a:ext cx="10744200" cy="536416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4000" dirty="0">
                <a:solidFill>
                  <a:schemeClr val="bg1"/>
                </a:solidFill>
              </a:rPr>
              <a:t>V. Our Sympathetic High Priest (4:15)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we do not have a high priest who cannot sympathize with our weaknesses, but One who has been tempted in all things as </a:t>
            </a:r>
            <a:r>
              <a:rPr lang="en-US" sz="2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are, yet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without sin.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A. He Knows Our Weaknesses (15a)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B. He Has Been Tempted Without Sin (15b)</a:t>
            </a:r>
          </a:p>
          <a:p>
            <a:pPr marL="0" indent="0" algn="just">
              <a:buNone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en-US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omoiotes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“L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ike” – “Heaven is Like…”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56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Matthew 12:9-12</a:t>
            </a:r>
            <a:endParaRPr lang="en-US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17641"/>
            <a:ext cx="10972800" cy="483076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3600" b="1" i="0" baseline="30000" dirty="0">
                <a:solidFill>
                  <a:schemeClr val="bg1"/>
                </a:solidFill>
                <a:effectLst/>
              </a:rPr>
              <a:t>9 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Departing from there, He went into their synagogue. </a:t>
            </a:r>
            <a:r>
              <a:rPr lang="en-US" sz="3600" b="1" i="0" baseline="30000" dirty="0">
                <a:solidFill>
                  <a:schemeClr val="bg1"/>
                </a:solidFill>
                <a:effectLst/>
              </a:rPr>
              <a:t>10 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And a man </a:t>
            </a:r>
            <a:r>
              <a:rPr lang="en-US" sz="3600" b="0" i="1" dirty="0">
                <a:solidFill>
                  <a:schemeClr val="bg1"/>
                </a:solidFill>
                <a:effectLst/>
              </a:rPr>
              <a:t>was there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 whose hand was withered. And they questioned Jesus, asking, “Is it lawful to heal on the Sabbath?”—so that they might accuse Him. </a:t>
            </a:r>
            <a:r>
              <a:rPr lang="en-US" sz="3600" b="1" i="0" baseline="30000" dirty="0">
                <a:solidFill>
                  <a:schemeClr val="bg1"/>
                </a:solidFill>
                <a:effectLst/>
              </a:rPr>
              <a:t>11 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And He said to them, “What man is there among you who has a sheep, and if it falls into a pit on the Sabbath, will he not take hold of it and lift it out? </a:t>
            </a:r>
            <a:r>
              <a:rPr lang="en-US" sz="3600" b="1" i="0" baseline="30000" dirty="0">
                <a:solidFill>
                  <a:schemeClr val="bg1"/>
                </a:solidFill>
                <a:effectLst/>
              </a:rPr>
              <a:t>12 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How much more valuable then is a man than a sheep! So then, it is lawful to do good on the Sabbath.” </a:t>
            </a:r>
          </a:p>
        </p:txBody>
      </p:sp>
    </p:spTree>
    <p:extLst>
      <p:ext uri="{BB962C8B-B14F-4D97-AF65-F5344CB8AC3E}">
        <p14:creationId xmlns:p14="http://schemas.microsoft.com/office/powerpoint/2010/main" val="4287688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Matthew 12:13-15</a:t>
            </a:r>
            <a:endParaRPr lang="en-US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17641"/>
            <a:ext cx="10972800" cy="483076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3600" b="1" i="0" baseline="30000" dirty="0">
                <a:solidFill>
                  <a:schemeClr val="bg1"/>
                </a:solidFill>
                <a:effectLst/>
              </a:rPr>
              <a:t>13 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Then He said to the man, “Stretch out your hand!” He stretched it out, and it was restored to normal, like the other. </a:t>
            </a:r>
            <a:r>
              <a:rPr lang="en-US" sz="3600" b="1" i="0" baseline="30000" dirty="0">
                <a:solidFill>
                  <a:schemeClr val="bg1"/>
                </a:solidFill>
                <a:effectLst/>
              </a:rPr>
              <a:t>14 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But the Pharisees went out and conspired against Him, </a:t>
            </a:r>
            <a:r>
              <a:rPr lang="en-US" sz="3600" b="0" i="1" dirty="0">
                <a:solidFill>
                  <a:schemeClr val="bg1"/>
                </a:solidFill>
                <a:effectLst/>
              </a:rPr>
              <a:t>as to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 how they might destroy Him. </a:t>
            </a:r>
            <a:r>
              <a:rPr lang="en-US" sz="3600" b="1" i="0" baseline="30000" dirty="0">
                <a:solidFill>
                  <a:schemeClr val="bg1"/>
                </a:solidFill>
                <a:effectLst/>
              </a:rPr>
              <a:t>15 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But Jesus, aware of </a:t>
            </a:r>
            <a:r>
              <a:rPr lang="en-US" sz="3600" b="0" i="1" dirty="0">
                <a:solidFill>
                  <a:schemeClr val="bg1"/>
                </a:solidFill>
                <a:effectLst/>
              </a:rPr>
              <a:t>this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, withdrew from there. Many followed Him, and He healed them all.</a:t>
            </a:r>
          </a:p>
        </p:txBody>
      </p:sp>
    </p:spTree>
    <p:extLst>
      <p:ext uri="{BB962C8B-B14F-4D97-AF65-F5344CB8AC3E}">
        <p14:creationId xmlns:p14="http://schemas.microsoft.com/office/powerpoint/2010/main" val="2403301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Experiences of a Sympathetic High Priest</a:t>
            </a:r>
            <a:endParaRPr lang="en-US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17641"/>
            <a:ext cx="10972800" cy="4830763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Jesus knew what it was like to experience poverty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Jesus knew what it was like to experience exhaustion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Jesus knew what it was like to experience betrayal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Jesus knew what it was like to experience grief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Jesus knew what it was like to experience temptation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Jesus knew what it was like to experience suffering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Jesus knew what it was like to experience the turning   	away of God – forsaken</a:t>
            </a:r>
          </a:p>
        </p:txBody>
      </p:sp>
    </p:spTree>
    <p:extLst>
      <p:ext uri="{BB962C8B-B14F-4D97-AF65-F5344CB8AC3E}">
        <p14:creationId xmlns:p14="http://schemas.microsoft.com/office/powerpoint/2010/main" val="1089672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DEAEB0C-9643-4D55-9D47-FAC1B6E29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48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524000"/>
            <a:ext cx="3810000" cy="75501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Hebrews 4:12-16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182" y="219892"/>
            <a:ext cx="57912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Preparation for God’s Rest Part 2: The Son of God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02FF98C-D99E-445F-9152-9122F615FD05}"/>
              </a:ext>
            </a:extLst>
          </p:cNvPr>
          <p:cNvSpPr txBox="1">
            <a:spLocks/>
          </p:cNvSpPr>
          <p:nvPr/>
        </p:nvSpPr>
        <p:spPr>
          <a:xfrm>
            <a:off x="1290782" y="5347855"/>
            <a:ext cx="3810000" cy="755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February 6, 2022</a:t>
            </a:r>
          </a:p>
        </p:txBody>
      </p:sp>
    </p:spTree>
    <p:extLst>
      <p:ext uri="{BB962C8B-B14F-4D97-AF65-F5344CB8AC3E}">
        <p14:creationId xmlns:p14="http://schemas.microsoft.com/office/powerpoint/2010/main" val="40562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Hebrews 4:14-16</a:t>
            </a:r>
            <a:endParaRPr lang="en-US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41"/>
            <a:ext cx="10972800" cy="483076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36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14 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Therefore, since we have a great high priest who has passed through the heavens, Jesus the Son of God, let us hold fast our confession. </a:t>
            </a:r>
            <a:r>
              <a:rPr lang="en-US" sz="36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15 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we do not have a high priest who cannot sympathize with our weaknesses, but One who has been tempted in all things as </a:t>
            </a:r>
            <a:r>
              <a:rPr lang="en-US" sz="3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are, yet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without sin. </a:t>
            </a:r>
            <a:r>
              <a:rPr lang="en-US" sz="36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16 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Therefore let us draw near with confidence to the throne of grace, so that we may receive mercy and find grace to help in time of need</a:t>
            </a:r>
            <a:r>
              <a:rPr lang="en-US" sz="3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3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24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Preparation to Enter God’s Rest</a:t>
            </a:r>
            <a:endParaRPr lang="en-US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41"/>
            <a:ext cx="10972800" cy="48307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</a:rPr>
              <a:t>Three part series</a:t>
            </a:r>
          </a:p>
          <a:p>
            <a:pPr marL="0" indent="0" algn="just">
              <a:buNone/>
            </a:pP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</a:rPr>
              <a:t>I. The Word of God (4:12-13)</a:t>
            </a:r>
          </a:p>
          <a:p>
            <a:pPr marL="0" indent="0" algn="just">
              <a:buNone/>
            </a:pP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</a:rPr>
              <a:t>II. The Son of God (4:14-15)</a:t>
            </a:r>
          </a:p>
          <a:p>
            <a:pPr marL="0" indent="0" algn="just">
              <a:buNone/>
            </a:pP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</a:rPr>
              <a:t>III. The Grace of God (4:16)</a:t>
            </a:r>
          </a:p>
        </p:txBody>
      </p:sp>
    </p:spTree>
    <p:extLst>
      <p:ext uri="{BB962C8B-B14F-4D97-AF65-F5344CB8AC3E}">
        <p14:creationId xmlns:p14="http://schemas.microsoft.com/office/powerpoint/2010/main" val="181430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5"/>
            <a:ext cx="10744200" cy="536416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4000" dirty="0">
                <a:solidFill>
                  <a:schemeClr val="bg1"/>
                </a:solidFill>
              </a:rPr>
              <a:t>I. The Word will Accomplish its task (4:12)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For the word of God is living and active and sharper than any two-edged sword</a:t>
            </a:r>
          </a:p>
          <a:p>
            <a:pPr marL="0" indent="0" algn="just">
              <a:buNone/>
            </a:pPr>
            <a:endParaRPr 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A. The Word is alive (12a)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B. The Word is sharp (12b)</a:t>
            </a:r>
          </a:p>
          <a:p>
            <a:pPr marL="0" indent="0" algn="just">
              <a:buNone/>
            </a:pPr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121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5"/>
            <a:ext cx="10744200" cy="536416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4000" dirty="0">
                <a:solidFill>
                  <a:schemeClr val="bg1"/>
                </a:solidFill>
              </a:rPr>
              <a:t>II. The Word is Accurate (4:12)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And piercing as far as the division of soul and spirit, of both joints and marrow, and able to judge the thoughts and intentions of the heart.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A. The Word is Penetrating (12c)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B. The Word is Discerning (12d)</a:t>
            </a:r>
          </a:p>
        </p:txBody>
      </p:sp>
    </p:spTree>
    <p:extLst>
      <p:ext uri="{BB962C8B-B14F-4D97-AF65-F5344CB8AC3E}">
        <p14:creationId xmlns:p14="http://schemas.microsoft.com/office/powerpoint/2010/main" val="297721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5"/>
            <a:ext cx="10820400" cy="536416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4000" dirty="0">
                <a:solidFill>
                  <a:schemeClr val="bg1"/>
                </a:solidFill>
              </a:rPr>
              <a:t>III. The Word will Anatomize (4:13)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And there is no creature hidden from His sight but all things are open and laid bare to the eyes of Him with whom we have to do.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A. The Word reveals God to us (13a)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  1. The Omniscience of God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  2. The Omnipresence of God</a:t>
            </a:r>
          </a:p>
          <a:p>
            <a:pPr marL="0" indent="0" algn="just"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B. The Word reveals us to us (13b)</a:t>
            </a:r>
            <a:endParaRPr lang="en-US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  1. The sin that remains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  2. The true motives of the heart</a:t>
            </a:r>
          </a:p>
        </p:txBody>
      </p:sp>
    </p:spTree>
    <p:extLst>
      <p:ext uri="{BB962C8B-B14F-4D97-AF65-F5344CB8AC3E}">
        <p14:creationId xmlns:p14="http://schemas.microsoft.com/office/powerpoint/2010/main" val="2576416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5"/>
            <a:ext cx="10744200" cy="536416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4000" dirty="0">
                <a:solidFill>
                  <a:schemeClr val="bg1"/>
                </a:solidFill>
              </a:rPr>
              <a:t>IV. Our Great High Priest (4:14)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Therefore, since we have a great high priest who has passed through the heavens, Jesus the Son of God, let us hold fast our confession.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A. Believers Possess a Great High Priest (14a)</a:t>
            </a:r>
          </a:p>
          <a:p>
            <a:pPr marL="0" indent="0" algn="just">
              <a:buNone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cho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– “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possess” or “to hold” we read it as “having”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278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Hebrews 7:26-28</a:t>
            </a:r>
            <a:endParaRPr lang="en-US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17641"/>
            <a:ext cx="10972800" cy="483076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3500" b="1" i="0" baseline="30000" dirty="0">
                <a:solidFill>
                  <a:schemeClr val="bg1"/>
                </a:solidFill>
                <a:effectLst/>
              </a:rPr>
              <a:t>26 </a:t>
            </a:r>
            <a:r>
              <a:rPr lang="en-US" sz="3500" b="0" i="0" dirty="0">
                <a:solidFill>
                  <a:schemeClr val="bg1"/>
                </a:solidFill>
                <a:effectLst/>
              </a:rPr>
              <a:t>For it was fitting for us to have such a high priest, holy, innocent, undefiled, separated from sinners and exalted above the heavens; </a:t>
            </a:r>
            <a:r>
              <a:rPr lang="en-US" sz="3500" b="1" i="0" baseline="30000" dirty="0">
                <a:solidFill>
                  <a:schemeClr val="bg1"/>
                </a:solidFill>
                <a:effectLst/>
              </a:rPr>
              <a:t>27 </a:t>
            </a:r>
            <a:r>
              <a:rPr lang="en-US" sz="3500" b="0" i="0" dirty="0">
                <a:solidFill>
                  <a:schemeClr val="bg1"/>
                </a:solidFill>
                <a:effectLst/>
              </a:rPr>
              <a:t>who does not need daily, like those high priests, to offer up sacrifices, first for His own sins and then for the </a:t>
            </a:r>
            <a:r>
              <a:rPr lang="en-US" sz="3500" b="0" i="1" dirty="0">
                <a:solidFill>
                  <a:schemeClr val="bg1"/>
                </a:solidFill>
                <a:effectLst/>
              </a:rPr>
              <a:t>sins</a:t>
            </a:r>
            <a:r>
              <a:rPr lang="en-US" sz="3500" b="0" i="0" dirty="0">
                <a:solidFill>
                  <a:schemeClr val="bg1"/>
                </a:solidFill>
                <a:effectLst/>
              </a:rPr>
              <a:t> of the people, because this He did once for all when He offered up Himself. </a:t>
            </a:r>
            <a:r>
              <a:rPr lang="en-US" sz="3500" b="1" i="0" baseline="30000" dirty="0">
                <a:solidFill>
                  <a:schemeClr val="bg1"/>
                </a:solidFill>
                <a:effectLst/>
              </a:rPr>
              <a:t>28 </a:t>
            </a:r>
            <a:r>
              <a:rPr lang="en-US" sz="3500" b="0" i="0" dirty="0">
                <a:solidFill>
                  <a:schemeClr val="bg1"/>
                </a:solidFill>
                <a:effectLst/>
              </a:rPr>
              <a:t>For the Law appoints men as high priests who are weak, but the word of the oath, which came after the Law, </a:t>
            </a:r>
            <a:r>
              <a:rPr lang="en-US" sz="3500" b="0" i="1" dirty="0">
                <a:solidFill>
                  <a:schemeClr val="bg1"/>
                </a:solidFill>
                <a:effectLst/>
              </a:rPr>
              <a:t>appoints</a:t>
            </a:r>
            <a:r>
              <a:rPr lang="en-US" sz="3500" b="0" i="0" dirty="0">
                <a:solidFill>
                  <a:schemeClr val="bg1"/>
                </a:solidFill>
                <a:effectLst/>
              </a:rPr>
              <a:t> a Son, made perfect forever.</a:t>
            </a:r>
            <a:endParaRPr lang="en-US" sz="35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34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6697</TotalTime>
  <Words>1781</Words>
  <Application>Microsoft Office PowerPoint</Application>
  <PresentationFormat>Widescreen</PresentationFormat>
  <Paragraphs>111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Roboto</vt:lpstr>
      <vt:lpstr>Office Theme</vt:lpstr>
      <vt:lpstr>Preparation for God’s Rest Part 2: The Son of God</vt:lpstr>
      <vt:lpstr>Hebrews 4:12-13</vt:lpstr>
      <vt:lpstr>Hebrews 4:14-16</vt:lpstr>
      <vt:lpstr>Preparation to Enter God’s Rest</vt:lpstr>
      <vt:lpstr>PowerPoint Presentation</vt:lpstr>
      <vt:lpstr>PowerPoint Presentation</vt:lpstr>
      <vt:lpstr>PowerPoint Presentation</vt:lpstr>
      <vt:lpstr>PowerPoint Presentation</vt:lpstr>
      <vt:lpstr>Hebrews 7:26-28</vt:lpstr>
      <vt:lpstr>PowerPoint Presentation</vt:lpstr>
      <vt:lpstr>2 Corinthians 12:2-4</vt:lpstr>
      <vt:lpstr>Acts 11:5</vt:lpstr>
      <vt:lpstr>PowerPoint Presentation</vt:lpstr>
      <vt:lpstr>Ephesians 2:8-9</vt:lpstr>
      <vt:lpstr>Romans 8:35</vt:lpstr>
      <vt:lpstr>Ephesians 1:3-6</vt:lpstr>
      <vt:lpstr>1 John 2:18-20</vt:lpstr>
      <vt:lpstr>PowerPoint Presentation</vt:lpstr>
      <vt:lpstr>PowerPoint Presentation</vt:lpstr>
      <vt:lpstr>Experiences of a Sympathetic High Priest</vt:lpstr>
      <vt:lpstr>PowerPoint Presentation</vt:lpstr>
      <vt:lpstr>Matthew 12:9-12</vt:lpstr>
      <vt:lpstr>Matthew 12:13-15</vt:lpstr>
      <vt:lpstr>Experiences of a Sympathetic High Priest</vt:lpstr>
      <vt:lpstr>Preparation for God’s Rest Part 2: The Son of God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Transformed</dc:title>
  <dc:creator>Brett's Workhorse</dc:creator>
  <cp:lastModifiedBy>Brett Yamaji</cp:lastModifiedBy>
  <cp:revision>70</cp:revision>
  <dcterms:created xsi:type="dcterms:W3CDTF">2018-07-21T18:21:19Z</dcterms:created>
  <dcterms:modified xsi:type="dcterms:W3CDTF">2022-02-05T19:19:12Z</dcterms:modified>
</cp:coreProperties>
</file>